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386" y="682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2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88" y="3172872"/>
            <a:ext cx="1523825" cy="334707"/>
          </a:xfrm>
        </p:spPr>
        <p:txBody>
          <a:bodyPr lIns="0" tIns="0" rIns="0" bIns="0"/>
          <a:lstStyle>
            <a:lvl1pPr>
              <a:defRPr sz="2175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7179" y="2050598"/>
            <a:ext cx="8249645" cy="230832"/>
          </a:xfrm>
        </p:spPr>
        <p:txBody>
          <a:bodyPr lIns="0" tIns="0" rIns="0" bIns="0"/>
          <a:lstStyle>
            <a:lvl1pPr>
              <a:defRPr sz="1500" b="0" i="0">
                <a:solidFill>
                  <a:srgbClr val="417F8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88" y="3172872"/>
            <a:ext cx="1523825" cy="334707"/>
          </a:xfrm>
        </p:spPr>
        <p:txBody>
          <a:bodyPr lIns="0" tIns="0" rIns="0" bIns="0"/>
          <a:lstStyle>
            <a:lvl1pPr>
              <a:defRPr sz="2175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3"/>
            <a:ext cx="9143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07642" y="0"/>
            <a:ext cx="3180398" cy="6858000"/>
          </a:xfrm>
          <a:custGeom>
            <a:avLst/>
            <a:gdLst/>
            <a:ahLst/>
            <a:cxnLst/>
            <a:rect l="l" t="t" r="r" b="b"/>
            <a:pathLst>
              <a:path w="424053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  <a:path w="4240530" h="6858000">
                <a:moveTo>
                  <a:pt x="4239933" y="0"/>
                </a:moveTo>
                <a:lnTo>
                  <a:pt x="4087533" y="0"/>
                </a:lnTo>
                <a:lnTo>
                  <a:pt x="4087533" y="6858000"/>
                </a:lnTo>
                <a:lnTo>
                  <a:pt x="4239933" y="6858000"/>
                </a:lnTo>
                <a:lnTo>
                  <a:pt x="42399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2237400" y="2745603"/>
            <a:ext cx="4705350" cy="1367155"/>
          </a:xfrm>
          <a:custGeom>
            <a:avLst/>
            <a:gdLst/>
            <a:ahLst/>
            <a:cxnLst/>
            <a:rect l="l" t="t" r="r" b="b"/>
            <a:pathLst>
              <a:path w="6273800" h="1367154">
                <a:moveTo>
                  <a:pt x="6273599" y="1366799"/>
                </a:moveTo>
                <a:lnTo>
                  <a:pt x="0" y="1366799"/>
                </a:lnTo>
                <a:lnTo>
                  <a:pt x="0" y="0"/>
                </a:lnTo>
                <a:lnTo>
                  <a:pt x="6273599" y="0"/>
                </a:lnTo>
                <a:lnTo>
                  <a:pt x="6273599" y="1366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2316175" y="2967533"/>
            <a:ext cx="4544854" cy="908050"/>
          </a:xfrm>
          <a:custGeom>
            <a:avLst/>
            <a:gdLst/>
            <a:ahLst/>
            <a:cxnLst/>
            <a:rect l="l" t="t" r="r" b="b"/>
            <a:pathLst>
              <a:path w="6059805" h="908050">
                <a:moveTo>
                  <a:pt x="0" y="0"/>
                </a:moveTo>
                <a:lnTo>
                  <a:pt x="6059699" y="0"/>
                </a:lnTo>
                <a:lnTo>
                  <a:pt x="6059699" y="907499"/>
                </a:lnTo>
                <a:lnTo>
                  <a:pt x="0" y="907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88" y="3172872"/>
            <a:ext cx="1523825" cy="334707"/>
          </a:xfrm>
        </p:spPr>
        <p:txBody>
          <a:bodyPr lIns="0" tIns="0" rIns="0" bIns="0"/>
          <a:lstStyle>
            <a:lvl1pPr>
              <a:defRPr sz="2175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9415" y="6332381"/>
            <a:ext cx="832050" cy="3466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2908" y="436052"/>
            <a:ext cx="1128233" cy="4691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88" y="3172871"/>
            <a:ext cx="1523825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7179" y="2050599"/>
            <a:ext cx="82496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17F8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892">
        <a:defRPr>
          <a:latin typeface="+mn-lt"/>
          <a:ea typeface="+mn-ea"/>
          <a:cs typeface="+mn-cs"/>
        </a:defRPr>
      </a:lvl2pPr>
      <a:lvl3pPr marL="685783">
        <a:defRPr>
          <a:latin typeface="+mn-lt"/>
          <a:ea typeface="+mn-ea"/>
          <a:cs typeface="+mn-cs"/>
        </a:defRPr>
      </a:lvl3pPr>
      <a:lvl4pPr marL="1028675">
        <a:defRPr>
          <a:latin typeface="+mn-lt"/>
          <a:ea typeface="+mn-ea"/>
          <a:cs typeface="+mn-cs"/>
        </a:defRPr>
      </a:lvl4pPr>
      <a:lvl5pPr marL="1371566">
        <a:defRPr>
          <a:latin typeface="+mn-lt"/>
          <a:ea typeface="+mn-ea"/>
          <a:cs typeface="+mn-cs"/>
        </a:defRPr>
      </a:lvl5pPr>
      <a:lvl6pPr marL="1714457">
        <a:defRPr>
          <a:latin typeface="+mn-lt"/>
          <a:ea typeface="+mn-ea"/>
          <a:cs typeface="+mn-cs"/>
        </a:defRPr>
      </a:lvl6pPr>
      <a:lvl7pPr marL="2057348">
        <a:defRPr>
          <a:latin typeface="+mn-lt"/>
          <a:ea typeface="+mn-ea"/>
          <a:cs typeface="+mn-cs"/>
        </a:defRPr>
      </a:lvl7pPr>
      <a:lvl8pPr marL="2400240">
        <a:defRPr>
          <a:latin typeface="+mn-lt"/>
          <a:ea typeface="+mn-ea"/>
          <a:cs typeface="+mn-cs"/>
        </a:defRPr>
      </a:lvl8pPr>
      <a:lvl9pPr marL="274313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892">
        <a:defRPr>
          <a:latin typeface="+mn-lt"/>
          <a:ea typeface="+mn-ea"/>
          <a:cs typeface="+mn-cs"/>
        </a:defRPr>
      </a:lvl2pPr>
      <a:lvl3pPr marL="685783">
        <a:defRPr>
          <a:latin typeface="+mn-lt"/>
          <a:ea typeface="+mn-ea"/>
          <a:cs typeface="+mn-cs"/>
        </a:defRPr>
      </a:lvl3pPr>
      <a:lvl4pPr marL="1028675">
        <a:defRPr>
          <a:latin typeface="+mn-lt"/>
          <a:ea typeface="+mn-ea"/>
          <a:cs typeface="+mn-cs"/>
        </a:defRPr>
      </a:lvl4pPr>
      <a:lvl5pPr marL="1371566">
        <a:defRPr>
          <a:latin typeface="+mn-lt"/>
          <a:ea typeface="+mn-ea"/>
          <a:cs typeface="+mn-cs"/>
        </a:defRPr>
      </a:lvl5pPr>
      <a:lvl6pPr marL="1714457">
        <a:defRPr>
          <a:latin typeface="+mn-lt"/>
          <a:ea typeface="+mn-ea"/>
          <a:cs typeface="+mn-cs"/>
        </a:defRPr>
      </a:lvl6pPr>
      <a:lvl7pPr marL="2057348">
        <a:defRPr>
          <a:latin typeface="+mn-lt"/>
          <a:ea typeface="+mn-ea"/>
          <a:cs typeface="+mn-cs"/>
        </a:defRPr>
      </a:lvl7pPr>
      <a:lvl8pPr marL="2400240">
        <a:defRPr>
          <a:latin typeface="+mn-lt"/>
          <a:ea typeface="+mn-ea"/>
          <a:cs typeface="+mn-cs"/>
        </a:defRPr>
      </a:lvl8pPr>
      <a:lvl9pPr marL="274313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857251"/>
            <a:ext cx="9144000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6022" y="2422916"/>
            <a:ext cx="2947978" cy="29483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184290"/>
            <a:ext cx="7710488" cy="4772501"/>
            <a:chOff x="0" y="436053"/>
            <a:chExt cx="10280650" cy="63633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087552"/>
              <a:ext cx="3932245" cy="39322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9992" y="1645084"/>
              <a:ext cx="8390076" cy="13369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2283" y="943846"/>
              <a:ext cx="5808419" cy="707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025" y="436053"/>
              <a:ext cx="1510014" cy="4691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0337" y="5526867"/>
              <a:ext cx="4667415" cy="6431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0552" y="4794636"/>
              <a:ext cx="2004199" cy="2004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5573" y="2395199"/>
            <a:ext cx="2189798" cy="2003593"/>
          </a:xfrm>
          <a:prstGeom prst="rect">
            <a:avLst/>
          </a:prstGeom>
        </p:spPr>
        <p:txBody>
          <a:bodyPr vert="horz" wrap="square" lIns="0" tIns="130016" rIns="0" bIns="0" rtlCol="0">
            <a:spAutoFit/>
          </a:bodyPr>
          <a:lstStyle/>
          <a:p>
            <a:pPr marL="318127" indent="-309078">
              <a:spcBef>
                <a:spcPts val="1024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30" dirty="0">
                <a:solidFill>
                  <a:srgbClr val="417F8F"/>
                </a:solidFill>
                <a:latin typeface="Arial"/>
                <a:cs typeface="Arial"/>
              </a:rPr>
              <a:t>BioTech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Digital</a:t>
            </a:r>
            <a:r>
              <a:rPr sz="1500" spc="-26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23" dirty="0">
                <a:solidFill>
                  <a:srgbClr val="417F8F"/>
                </a:solidFill>
                <a:latin typeface="Arial"/>
                <a:cs typeface="Arial"/>
              </a:rPr>
              <a:t>HealthTech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30" dirty="0">
                <a:solidFill>
                  <a:srgbClr val="417F8F"/>
                </a:solidFill>
                <a:latin typeface="Arial"/>
                <a:cs typeface="Arial"/>
              </a:rPr>
              <a:t>FinTech</a:t>
            </a:r>
            <a:r>
              <a:rPr sz="1500" spc="-23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&amp;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23" dirty="0">
                <a:solidFill>
                  <a:srgbClr val="417F8F"/>
                </a:solidFill>
                <a:latin typeface="Arial"/>
                <a:cs typeface="Arial"/>
              </a:rPr>
              <a:t>CryptoTech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34" dirty="0">
                <a:solidFill>
                  <a:srgbClr val="417F8F"/>
                </a:solidFill>
                <a:latin typeface="Arial"/>
                <a:cs typeface="Arial"/>
              </a:rPr>
              <a:t>EdTech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23" dirty="0">
                <a:solidFill>
                  <a:srgbClr val="417F8F"/>
                </a:solidFill>
                <a:latin typeface="Arial"/>
                <a:cs typeface="Arial"/>
              </a:rPr>
              <a:t>GreenTech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1304" y="1828206"/>
            <a:ext cx="2004060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strong</a:t>
            </a:r>
            <a:r>
              <a:rPr sz="2100" b="1" spc="-64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verticals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937" y="5657397"/>
            <a:ext cx="2249329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750" spc="-4" dirty="0">
                <a:solidFill>
                  <a:srgbClr val="417F8F"/>
                </a:solidFill>
                <a:latin typeface="Arial"/>
                <a:cs typeface="Arial"/>
              </a:rPr>
              <a:t>*€</a:t>
            </a:r>
            <a:r>
              <a:rPr sz="75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17F8F"/>
                </a:solidFill>
                <a:latin typeface="Arial"/>
                <a:cs typeface="Arial"/>
              </a:rPr>
              <a:t>1</a:t>
            </a:r>
            <a:r>
              <a:rPr sz="75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417F8F"/>
                </a:solidFill>
                <a:latin typeface="Arial"/>
                <a:cs typeface="Arial"/>
              </a:rPr>
              <a:t>Mrd.</a:t>
            </a:r>
            <a:r>
              <a:rPr sz="75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750" spc="-4" dirty="0">
                <a:solidFill>
                  <a:srgbClr val="417F8F"/>
                </a:solidFill>
                <a:latin typeface="Arial"/>
                <a:cs typeface="Arial"/>
              </a:rPr>
              <a:t>in</a:t>
            </a:r>
            <a:r>
              <a:rPr sz="75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750" spc="-4" dirty="0">
                <a:solidFill>
                  <a:srgbClr val="417F8F"/>
                </a:solidFill>
                <a:latin typeface="Arial"/>
                <a:cs typeface="Arial"/>
              </a:rPr>
              <a:t>Exitvolumen</a:t>
            </a:r>
            <a:r>
              <a:rPr sz="75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750" spc="-4" dirty="0">
                <a:solidFill>
                  <a:srgbClr val="417F8F"/>
                </a:solidFill>
                <a:latin typeface="Arial"/>
                <a:cs typeface="Arial"/>
              </a:rPr>
              <a:t>an</a:t>
            </a:r>
            <a:r>
              <a:rPr sz="75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750" spc="-4" dirty="0">
                <a:solidFill>
                  <a:srgbClr val="417F8F"/>
                </a:solidFill>
                <a:latin typeface="Arial"/>
                <a:cs typeface="Arial"/>
              </a:rPr>
              <a:t>internationale</a:t>
            </a:r>
            <a:r>
              <a:rPr sz="75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750" spc="-4" dirty="0">
                <a:solidFill>
                  <a:srgbClr val="417F8F"/>
                </a:solidFill>
                <a:latin typeface="Arial"/>
                <a:cs typeface="Arial"/>
              </a:rPr>
              <a:t>Investoren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5573" y="2465555"/>
            <a:ext cx="3344228" cy="3125054"/>
          </a:xfrm>
          <a:prstGeom prst="rect">
            <a:avLst/>
          </a:prstGeom>
        </p:spPr>
        <p:txBody>
          <a:bodyPr vert="horz" wrap="square" lIns="0" tIns="59531" rIns="0" bIns="0" rtlCol="0">
            <a:spAutoFit/>
          </a:bodyPr>
          <a:lstStyle/>
          <a:p>
            <a:pPr marL="318127" indent="-309078">
              <a:spcBef>
                <a:spcPts val="469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Dutalys:</a:t>
            </a:r>
            <a:r>
              <a:rPr sz="1500" spc="-23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500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Million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Euro</a:t>
            </a:r>
            <a:endParaRPr sz="1500">
              <a:latin typeface="Arial"/>
              <a:cs typeface="Arial"/>
            </a:endParaRPr>
          </a:p>
          <a:p>
            <a:pPr marL="318127" indent="-295744">
              <a:spcBef>
                <a:spcPts val="398"/>
              </a:spcBef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has.to.be:</a:t>
            </a:r>
            <a:r>
              <a:rPr sz="1500" spc="-23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250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Million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Euro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559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ViraTherapeutics: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200+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Million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Euro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683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Shpock:</a:t>
            </a:r>
            <a:r>
              <a:rPr sz="1500" spc="-26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200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Million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Euro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686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mySugr: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150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bis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200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Million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Euro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683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Marinomed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 Biotec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h</a:t>
            </a:r>
            <a:r>
              <a:rPr sz="1500" spc="-90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AG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: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IPO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683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Tricentis: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136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Million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Euro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686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Kaleido: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100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bis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200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Million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Euro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683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PIDSO:</a:t>
            </a:r>
            <a:r>
              <a:rPr sz="1500" spc="-4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undisclosed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686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Themis</a:t>
            </a:r>
            <a:r>
              <a:rPr sz="1500" spc="-26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Bioscience:</a:t>
            </a:r>
            <a:r>
              <a:rPr sz="1500" spc="-30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undisclosed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1305" y="1828206"/>
            <a:ext cx="626745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exits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67" y="3236904"/>
            <a:ext cx="1142869" cy="67903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338">
              <a:spcBef>
                <a:spcPts val="75"/>
              </a:spcBef>
            </a:pPr>
            <a:r>
              <a:rPr spc="-98" dirty="0"/>
              <a:t>Why</a:t>
            </a:r>
            <a:r>
              <a:rPr spc="-60" dirty="0"/>
              <a:t> </a:t>
            </a:r>
            <a:r>
              <a:rPr spc="86" dirty="0"/>
              <a:t>S</a:t>
            </a:r>
            <a:r>
              <a:rPr spc="-101" dirty="0"/>
              <a:t>t</a:t>
            </a:r>
            <a:r>
              <a:rPr spc="-4" dirty="0"/>
              <a:t>artups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52900" y="4546300"/>
              <a:ext cx="2296999" cy="15668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192000" cy="240029"/>
            </a:xfrm>
            <a:custGeom>
              <a:avLst/>
              <a:gdLst/>
              <a:ahLst/>
              <a:cxnLst/>
              <a:rect l="l" t="t" r="r" b="b"/>
              <a:pathLst>
                <a:path w="12192000" h="240029">
                  <a:moveTo>
                    <a:pt x="0" y="0"/>
                  </a:moveTo>
                  <a:lnTo>
                    <a:pt x="12191999" y="0"/>
                  </a:lnTo>
                  <a:lnTo>
                    <a:pt x="12191999" y="239993"/>
                  </a:lnTo>
                  <a:lnTo>
                    <a:pt x="0" y="239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39993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199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651833"/>
              <a:ext cx="12192000" cy="206375"/>
            </a:xfrm>
            <a:custGeom>
              <a:avLst/>
              <a:gdLst/>
              <a:ahLst/>
              <a:cxnLst/>
              <a:rect l="l" t="t" r="r" b="b"/>
              <a:pathLst>
                <a:path w="12192000" h="206375">
                  <a:moveTo>
                    <a:pt x="0" y="0"/>
                  </a:moveTo>
                  <a:lnTo>
                    <a:pt x="12191999" y="0"/>
                  </a:lnTo>
                  <a:lnTo>
                    <a:pt x="12191999" y="206166"/>
                  </a:lnTo>
                  <a:lnTo>
                    <a:pt x="0" y="20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651833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1999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11999700" y="0"/>
              <a:ext cx="192405" cy="6858000"/>
            </a:xfrm>
            <a:custGeom>
              <a:avLst/>
              <a:gdLst/>
              <a:ahLst/>
              <a:cxnLst/>
              <a:rect l="l" t="t" r="r" b="b"/>
              <a:pathLst>
                <a:path w="192404" h="6858000">
                  <a:moveTo>
                    <a:pt x="0" y="6857999"/>
                  </a:moveTo>
                  <a:lnTo>
                    <a:pt x="0" y="0"/>
                  </a:lnTo>
                  <a:lnTo>
                    <a:pt x="192299" y="0"/>
                  </a:lnTo>
                  <a:lnTo>
                    <a:pt x="192299" y="6857999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997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240029" cy="6858000"/>
            </a:xfrm>
            <a:custGeom>
              <a:avLst/>
              <a:gdLst/>
              <a:ahLst/>
              <a:cxnLst/>
              <a:rect l="l" t="t" r="r" b="b"/>
              <a:pathLst>
                <a:path w="240029" h="6858000">
                  <a:moveTo>
                    <a:pt x="0" y="0"/>
                  </a:moveTo>
                  <a:lnTo>
                    <a:pt x="239993" y="0"/>
                  </a:lnTo>
                  <a:lnTo>
                    <a:pt x="239993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993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908" y="1184290"/>
            <a:ext cx="1128233" cy="35183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69485" y="2175731"/>
            <a:ext cx="5605463" cy="2506980"/>
            <a:chOff x="2359312" y="1757975"/>
            <a:chExt cx="7473950" cy="3342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7887" y="1786550"/>
              <a:ext cx="7416224" cy="32848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73600" y="1772262"/>
              <a:ext cx="7445375" cy="3314065"/>
            </a:xfrm>
            <a:custGeom>
              <a:avLst/>
              <a:gdLst/>
              <a:ahLst/>
              <a:cxnLst/>
              <a:rect l="l" t="t" r="r" b="b"/>
              <a:pathLst>
                <a:path w="7445375" h="3314065">
                  <a:moveTo>
                    <a:pt x="0" y="0"/>
                  </a:moveTo>
                  <a:lnTo>
                    <a:pt x="7444799" y="0"/>
                  </a:lnTo>
                  <a:lnTo>
                    <a:pt x="7444799" y="3313474"/>
                  </a:lnTo>
                  <a:lnTo>
                    <a:pt x="0" y="3313474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D547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45701" y="4738356"/>
            <a:ext cx="1894523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750" spc="-4" dirty="0">
                <a:latin typeface="Arial"/>
                <a:cs typeface="Arial"/>
              </a:rPr>
              <a:t>Source:</a:t>
            </a:r>
            <a:r>
              <a:rPr sz="750" spc="-19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dealroom,</a:t>
            </a:r>
            <a:r>
              <a:rPr sz="750" spc="-19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sifted,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European</a:t>
            </a:r>
            <a:r>
              <a:rPr sz="750" spc="-19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Startups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71305" y="1146972"/>
            <a:ext cx="2638425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job</a:t>
            </a:r>
            <a:r>
              <a:rPr sz="2100" b="1" spc="-30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engine</a:t>
            </a:r>
            <a:r>
              <a:rPr sz="2100" b="1" spc="-23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2100" b="1" spc="-26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europa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857250"/>
            <a:ext cx="9144000" cy="5143500"/>
            <a:chOff x="-1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45886" y="6332378"/>
              <a:ext cx="1109399" cy="3466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" y="0"/>
              <a:ext cx="12192000" cy="685799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770" y="1184291"/>
            <a:ext cx="1132511" cy="3518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566063" y="2427972"/>
            <a:ext cx="2848928" cy="31143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8127" indent="-309078">
              <a:spcBef>
                <a:spcPts val="75"/>
              </a:spcBef>
              <a:buChar char="•"/>
              <a:tabLst>
                <a:tab pos="317651" algn="l"/>
                <a:tab pos="318603" algn="l"/>
              </a:tabLst>
            </a:pP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1" dirty="0">
                <a:solidFill>
                  <a:srgbClr val="FFFFFF"/>
                </a:solidFill>
                <a:latin typeface="Arial"/>
                <a:cs typeface="Arial"/>
              </a:rPr>
              <a:t>Office</a:t>
            </a:r>
            <a:r>
              <a:rPr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>
              <a:latin typeface="Arial"/>
              <a:cs typeface="Arial"/>
            </a:endParaRPr>
          </a:p>
          <a:p>
            <a:pPr>
              <a:spcBef>
                <a:spcPts val="4"/>
              </a:spcBef>
              <a:buClr>
                <a:srgbClr val="FFFFFF"/>
              </a:buClr>
              <a:buFont typeface="Arial"/>
              <a:buChar char="•"/>
            </a:pPr>
            <a:endParaRPr sz="1875">
              <a:latin typeface="Arial"/>
              <a:cs typeface="Arial"/>
            </a:endParaRPr>
          </a:p>
          <a:p>
            <a:pPr marL="318127" indent="-309078">
              <a:buChar char="•"/>
              <a:tabLst>
                <a:tab pos="317651" algn="l"/>
                <a:tab pos="318603" algn="l"/>
              </a:tabLst>
            </a:pP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Startup</a:t>
            </a:r>
            <a:r>
              <a:rPr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Sparrings</a:t>
            </a:r>
            <a:endParaRPr>
              <a:latin typeface="Arial"/>
              <a:cs typeface="Arial"/>
            </a:endParaRPr>
          </a:p>
          <a:p>
            <a:pPr>
              <a:spcBef>
                <a:spcPts val="4"/>
              </a:spcBef>
              <a:buClr>
                <a:srgbClr val="FFFFFF"/>
              </a:buClr>
              <a:buFont typeface="Arial"/>
              <a:buChar char="•"/>
            </a:pPr>
            <a:endParaRPr sz="1875">
              <a:latin typeface="Arial"/>
              <a:cs typeface="Arial"/>
            </a:endParaRPr>
          </a:p>
          <a:p>
            <a:pPr marL="318127" indent="-309078">
              <a:buChar char="•"/>
              <a:tabLst>
                <a:tab pos="317651" algn="l"/>
                <a:tab pos="318603" algn="l"/>
              </a:tabLst>
            </a:pPr>
            <a:r>
              <a:rPr spc="-19" dirty="0">
                <a:solidFill>
                  <a:srgbClr val="FFFFFF"/>
                </a:solidFill>
                <a:latin typeface="Arial"/>
                <a:cs typeface="Arial"/>
              </a:rPr>
              <a:t>Spotlight-Tour</a:t>
            </a:r>
            <a:endParaRPr>
              <a:latin typeface="Arial"/>
              <a:cs typeface="Arial"/>
            </a:endParaRPr>
          </a:p>
          <a:p>
            <a:pPr>
              <a:spcBef>
                <a:spcPts val="4"/>
              </a:spcBef>
              <a:buClr>
                <a:srgbClr val="FFFFFF"/>
              </a:buClr>
              <a:buFont typeface="Arial"/>
              <a:buChar char="•"/>
            </a:pPr>
            <a:endParaRPr sz="1875">
              <a:latin typeface="Arial"/>
              <a:cs typeface="Arial"/>
            </a:endParaRPr>
          </a:p>
          <a:p>
            <a:pPr marL="318127" indent="-309078">
              <a:buChar char="•"/>
              <a:tabLst>
                <a:tab pos="317651" algn="l"/>
                <a:tab pos="318603" algn="l"/>
              </a:tabLst>
            </a:pP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WKO</a:t>
            </a:r>
            <a:r>
              <a:rPr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r>
              <a:rPr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Initiative</a:t>
            </a:r>
            <a:endParaRPr>
              <a:latin typeface="Arial"/>
              <a:cs typeface="Arial"/>
            </a:endParaRPr>
          </a:p>
          <a:p>
            <a:pPr>
              <a:spcBef>
                <a:spcPts val="4"/>
              </a:spcBef>
              <a:buClr>
                <a:srgbClr val="FFFFFF"/>
              </a:buClr>
              <a:buFont typeface="Arial"/>
              <a:buChar char="•"/>
            </a:pPr>
            <a:endParaRPr sz="1875">
              <a:latin typeface="Arial"/>
              <a:cs typeface="Arial"/>
            </a:endParaRPr>
          </a:p>
          <a:p>
            <a:pPr marL="318127" indent="-309078">
              <a:buChar char="•"/>
              <a:tabLst>
                <a:tab pos="317651" algn="l"/>
                <a:tab pos="318603" algn="l"/>
              </a:tabLst>
            </a:pP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înno</a:t>
            </a:r>
            <a:r>
              <a:rPr spc="-4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endParaRPr>
              <a:latin typeface="Arial"/>
              <a:cs typeface="Arial"/>
            </a:endParaRPr>
          </a:p>
          <a:p>
            <a:pPr>
              <a:spcBef>
                <a:spcPts val="4"/>
              </a:spcBef>
              <a:buClr>
                <a:srgbClr val="FFFFFF"/>
              </a:buClr>
              <a:buFont typeface="Arial"/>
              <a:buChar char="•"/>
            </a:pPr>
            <a:endParaRPr sz="1875">
              <a:latin typeface="Arial"/>
              <a:cs typeface="Arial"/>
            </a:endParaRPr>
          </a:p>
          <a:p>
            <a:pPr marL="318127" indent="-309078">
              <a:buChar char="•"/>
              <a:tabLst>
                <a:tab pos="317651" algn="l"/>
                <a:tab pos="318603" algn="l"/>
              </a:tabLst>
            </a:pP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Bor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Globa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FFFFFF"/>
                </a:solidFill>
                <a:latin typeface="Arial"/>
                <a:cs typeface="Arial"/>
              </a:rPr>
              <a:t>Academy</a:t>
            </a:r>
            <a:endParaRPr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7873" y="3016862"/>
            <a:ext cx="1503149" cy="150314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73012" y="1828209"/>
            <a:ext cx="3100388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r>
              <a:rPr sz="2100" b="1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FF"/>
                </a:solidFill>
                <a:latin typeface="Arial"/>
                <a:cs typeface="Arial"/>
              </a:rPr>
              <a:t>startup</a:t>
            </a:r>
            <a:r>
              <a:rPr sz="2100" b="1"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857251"/>
            <a:ext cx="9144000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6022" y="2422914"/>
            <a:ext cx="2947978" cy="29484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1184290"/>
            <a:ext cx="7710488" cy="4772501"/>
            <a:chOff x="0" y="436053"/>
            <a:chExt cx="10280650" cy="63633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087552"/>
              <a:ext cx="3932245" cy="39322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9988" y="1645075"/>
              <a:ext cx="8390039" cy="13369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2273" y="943840"/>
              <a:ext cx="5808394" cy="7078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1025" y="436053"/>
              <a:ext cx="1510015" cy="4691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0337" y="5526867"/>
              <a:ext cx="4667415" cy="6431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30552" y="4794636"/>
              <a:ext cx="2004199" cy="2004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857251"/>
            <a:ext cx="9144000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2433553"/>
            <a:ext cx="2949189" cy="292790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539172" y="1162550"/>
            <a:ext cx="3064193" cy="744379"/>
            <a:chOff x="7385562" y="407065"/>
            <a:chExt cx="4085590" cy="99250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5562" y="748522"/>
              <a:ext cx="4085412" cy="651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9952" y="407065"/>
              <a:ext cx="2828316" cy="3447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770" y="1184291"/>
            <a:ext cx="1132511" cy="3518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92353" y="5439358"/>
            <a:ext cx="2210879" cy="30463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97916" y="4453229"/>
            <a:ext cx="1503149" cy="15031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10809" y="3926441"/>
            <a:ext cx="53721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spc="-4" dirty="0">
                <a:solidFill>
                  <a:srgbClr val="FFFFFF"/>
                </a:solidFill>
                <a:latin typeface="Arial"/>
                <a:cs typeface="Arial"/>
              </a:rPr>
              <a:t>Speaker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15236" y="4081126"/>
            <a:ext cx="4031933" cy="8867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spcBef>
                <a:spcPts val="75"/>
              </a:spcBef>
            </a:pPr>
            <a:r>
              <a:rPr sz="2100" b="1" spc="-4" dirty="0">
                <a:solidFill>
                  <a:srgbClr val="FFFFFF"/>
                </a:solidFill>
                <a:latin typeface="Arial"/>
                <a:cs typeface="Arial"/>
              </a:rPr>
              <a:t>Kambis</a:t>
            </a:r>
            <a:r>
              <a:rPr sz="2100" b="1"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FF"/>
                </a:solidFill>
                <a:latin typeface="Arial"/>
                <a:cs typeface="Arial"/>
              </a:rPr>
              <a:t>Kohansal</a:t>
            </a:r>
            <a:r>
              <a:rPr sz="2100" b="1" spc="-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9" dirty="0">
                <a:solidFill>
                  <a:srgbClr val="FFFFFF"/>
                </a:solidFill>
                <a:latin typeface="Arial"/>
                <a:cs typeface="Arial"/>
              </a:rPr>
              <a:t>Vajargah</a:t>
            </a:r>
            <a:endParaRPr sz="2100">
              <a:latin typeface="Arial"/>
              <a:cs typeface="Arial"/>
            </a:endParaRPr>
          </a:p>
          <a:p>
            <a:pPr marL="9525" marR="7144" indent="1295368" algn="r">
              <a:spcBef>
                <a:spcPts val="11"/>
              </a:spcBef>
            </a:pP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b="1"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b="1" spc="-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Startup-Services </a:t>
            </a:r>
            <a:r>
              <a:rPr b="1" spc="-49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Austrian</a:t>
            </a:r>
            <a:r>
              <a:rPr b="1"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Economic</a:t>
            </a:r>
            <a:r>
              <a:rPr b="1"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FFFFFF"/>
                </a:solidFill>
                <a:latin typeface="Arial"/>
                <a:cs typeface="Arial"/>
              </a:rPr>
              <a:t>Chamber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6653" y="3236905"/>
            <a:ext cx="2085499" cy="3443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11" dirty="0"/>
              <a:t>Startup</a:t>
            </a:r>
            <a:r>
              <a:rPr spc="-98" dirty="0"/>
              <a:t> </a:t>
            </a:r>
            <a:r>
              <a:rPr spc="-4" dirty="0"/>
              <a:t>Ecosystem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52900" y="4546300"/>
              <a:ext cx="2296999" cy="15668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192000" cy="240029"/>
            </a:xfrm>
            <a:custGeom>
              <a:avLst/>
              <a:gdLst/>
              <a:ahLst/>
              <a:cxnLst/>
              <a:rect l="l" t="t" r="r" b="b"/>
              <a:pathLst>
                <a:path w="12192000" h="240029">
                  <a:moveTo>
                    <a:pt x="0" y="0"/>
                  </a:moveTo>
                  <a:lnTo>
                    <a:pt x="12191999" y="0"/>
                  </a:lnTo>
                  <a:lnTo>
                    <a:pt x="12191999" y="239993"/>
                  </a:lnTo>
                  <a:lnTo>
                    <a:pt x="0" y="239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39993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1219199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651833"/>
              <a:ext cx="12192000" cy="206375"/>
            </a:xfrm>
            <a:custGeom>
              <a:avLst/>
              <a:gdLst/>
              <a:ahLst/>
              <a:cxnLst/>
              <a:rect l="l" t="t" r="r" b="b"/>
              <a:pathLst>
                <a:path w="12192000" h="206375">
                  <a:moveTo>
                    <a:pt x="0" y="0"/>
                  </a:moveTo>
                  <a:lnTo>
                    <a:pt x="12191999" y="0"/>
                  </a:lnTo>
                  <a:lnTo>
                    <a:pt x="12191999" y="206166"/>
                  </a:lnTo>
                  <a:lnTo>
                    <a:pt x="0" y="206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651833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1999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11999700" y="0"/>
              <a:ext cx="192405" cy="6858000"/>
            </a:xfrm>
            <a:custGeom>
              <a:avLst/>
              <a:gdLst/>
              <a:ahLst/>
              <a:cxnLst/>
              <a:rect l="l" t="t" r="r" b="b"/>
              <a:pathLst>
                <a:path w="192404" h="6858000">
                  <a:moveTo>
                    <a:pt x="0" y="6857999"/>
                  </a:moveTo>
                  <a:lnTo>
                    <a:pt x="0" y="0"/>
                  </a:lnTo>
                  <a:lnTo>
                    <a:pt x="192299" y="0"/>
                  </a:lnTo>
                  <a:lnTo>
                    <a:pt x="192299" y="6857999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997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68579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240029" cy="6858000"/>
            </a:xfrm>
            <a:custGeom>
              <a:avLst/>
              <a:gdLst/>
              <a:ahLst/>
              <a:cxnLst/>
              <a:rect l="l" t="t" r="r" b="b"/>
              <a:pathLst>
                <a:path w="240029" h="6858000">
                  <a:moveTo>
                    <a:pt x="0" y="0"/>
                  </a:moveTo>
                  <a:lnTo>
                    <a:pt x="239993" y="0"/>
                  </a:lnTo>
                  <a:lnTo>
                    <a:pt x="239993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993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5574" y="2340588"/>
            <a:ext cx="5712619" cy="245387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18127" indent="-309078">
              <a:spcBef>
                <a:spcPts val="1155"/>
              </a:spcBef>
              <a:buChar char="•"/>
              <a:tabLst>
                <a:tab pos="317651" algn="l"/>
                <a:tab pos="318603" algn="l"/>
              </a:tabLst>
            </a:pP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no</a:t>
            </a:r>
            <a:r>
              <a:rPr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17F8F"/>
                </a:solidFill>
                <a:latin typeface="Arial"/>
                <a:cs typeface="Arial"/>
              </a:rPr>
              <a:t>more</a:t>
            </a:r>
            <a:r>
              <a:rPr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than</a:t>
            </a:r>
            <a:r>
              <a:rPr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10</a:t>
            </a:r>
            <a:r>
              <a:rPr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17F8F"/>
                </a:solidFill>
                <a:latin typeface="Arial"/>
                <a:cs typeface="Arial"/>
              </a:rPr>
              <a:t>years</a:t>
            </a:r>
            <a:r>
              <a:rPr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after</a:t>
            </a:r>
            <a:r>
              <a:rPr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foundation</a:t>
            </a:r>
            <a:endParaRPr>
              <a:latin typeface="Arial"/>
              <a:cs typeface="Arial"/>
            </a:endParaRPr>
          </a:p>
          <a:p>
            <a:pPr marL="318127" marR="3810" indent="-309078">
              <a:lnSpc>
                <a:spcPct val="150000"/>
              </a:lnSpc>
              <a:buChar char="•"/>
              <a:tabLst>
                <a:tab pos="317651" algn="l"/>
                <a:tab pos="318603" algn="l"/>
              </a:tabLst>
            </a:pPr>
            <a:r>
              <a:rPr dirty="0">
                <a:solidFill>
                  <a:srgbClr val="417F8F"/>
                </a:solidFill>
                <a:latin typeface="Arial"/>
                <a:cs typeface="Arial"/>
              </a:rPr>
              <a:t>seeking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or exhibiting </a:t>
            </a:r>
            <a:r>
              <a:rPr dirty="0">
                <a:solidFill>
                  <a:srgbClr val="417F8F"/>
                </a:solidFill>
                <a:latin typeface="Arial"/>
                <a:cs typeface="Arial"/>
              </a:rPr>
              <a:t>significant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growth in </a:t>
            </a:r>
            <a:r>
              <a:rPr dirty="0">
                <a:solidFill>
                  <a:srgbClr val="417F8F"/>
                </a:solidFill>
                <a:latin typeface="Arial"/>
                <a:cs typeface="Arial"/>
              </a:rPr>
              <a:t>sales,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head </a:t>
            </a:r>
            <a:r>
              <a:rPr spc="-49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17F8F"/>
                </a:solidFill>
                <a:latin typeface="Arial"/>
                <a:cs typeface="Arial"/>
              </a:rPr>
              <a:t>counts</a:t>
            </a:r>
            <a:r>
              <a:rPr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or number</a:t>
            </a:r>
            <a:r>
              <a:rPr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of users</a:t>
            </a:r>
            <a:endParaRPr>
              <a:latin typeface="Arial"/>
              <a:cs typeface="Arial"/>
            </a:endParaRPr>
          </a:p>
          <a:p>
            <a:pPr marL="318127" indent="-309078">
              <a:spcBef>
                <a:spcPts val="1080"/>
              </a:spcBef>
              <a:buChar char="•"/>
              <a:tabLst>
                <a:tab pos="317651" algn="l"/>
                <a:tab pos="318603" algn="l"/>
              </a:tabLst>
            </a:pP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focus</a:t>
            </a:r>
            <a:r>
              <a:rPr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on</a:t>
            </a:r>
            <a:r>
              <a:rPr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international</a:t>
            </a:r>
            <a:r>
              <a:rPr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expansion</a:t>
            </a:r>
            <a:r>
              <a:rPr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and</a:t>
            </a:r>
            <a:r>
              <a:rPr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17F8F"/>
                </a:solidFill>
                <a:latin typeface="Arial"/>
                <a:cs typeface="Arial"/>
              </a:rPr>
              <a:t>scalability</a:t>
            </a:r>
            <a:endParaRPr>
              <a:latin typeface="Arial"/>
              <a:cs typeface="Arial"/>
            </a:endParaRPr>
          </a:p>
          <a:p>
            <a:pPr marL="318127" marR="339082" indent="-309078">
              <a:lnSpc>
                <a:spcPct val="150000"/>
              </a:lnSpc>
              <a:buChar char="•"/>
              <a:tabLst>
                <a:tab pos="317651" algn="l"/>
                <a:tab pos="318603" algn="l"/>
              </a:tabLst>
            </a:pP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technological innovation or operating in innovative </a:t>
            </a:r>
            <a:r>
              <a:rPr spc="-49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pc="-4" dirty="0">
                <a:solidFill>
                  <a:srgbClr val="417F8F"/>
                </a:solidFill>
                <a:latin typeface="Arial"/>
                <a:cs typeface="Arial"/>
              </a:rPr>
              <a:t>business</a:t>
            </a:r>
            <a:r>
              <a:rPr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17F8F"/>
                </a:solidFill>
                <a:latin typeface="Arial"/>
                <a:cs typeface="Arial"/>
              </a:rPr>
              <a:t>model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1304" y="1828206"/>
            <a:ext cx="2194084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startup</a:t>
            </a:r>
            <a:r>
              <a:rPr sz="2100" b="1" spc="-64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definition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5573" y="2340588"/>
            <a:ext cx="6390323" cy="3290002"/>
          </a:xfrm>
          <a:prstGeom prst="rect">
            <a:avLst/>
          </a:prstGeom>
        </p:spPr>
        <p:txBody>
          <a:bodyPr vert="horz" wrap="square" lIns="0" tIns="184784" rIns="0" bIns="0" rtlCol="0">
            <a:spAutoFit/>
          </a:bodyPr>
          <a:lstStyle/>
          <a:p>
            <a:pPr marL="318127" indent="-309078">
              <a:spcBef>
                <a:spcPts val="1454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population:</a:t>
            </a:r>
            <a:r>
              <a:rPr sz="1500" spc="-3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9,067,476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over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2,600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active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startups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in</a:t>
            </a:r>
            <a:r>
              <a:rPr sz="1500" spc="-94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Austria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15%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growth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per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year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(In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non-Corona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times)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employing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an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average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9.6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employee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more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than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20,000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employees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overall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two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thirds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all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startups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are</a:t>
            </a:r>
            <a:r>
              <a:rPr sz="1500" spc="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srgbClr val="417F8F"/>
                </a:solidFill>
                <a:latin typeface="Arial"/>
                <a:cs typeface="Arial"/>
              </a:rPr>
              <a:t>Green</a:t>
            </a:r>
            <a:r>
              <a:rPr sz="1500" b="1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srgbClr val="417F8F"/>
                </a:solidFill>
                <a:latin typeface="Arial"/>
                <a:cs typeface="Arial"/>
              </a:rPr>
              <a:t>Startups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survival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rate: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80%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startups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founded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between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2008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and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2010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still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exist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profits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are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generated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by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every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fifth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startup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1305" y="1828206"/>
            <a:ext cx="289226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state</a:t>
            </a:r>
            <a:r>
              <a:rPr sz="2100" b="1" spc="-26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2100" b="1" spc="-30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417F8F"/>
                </a:solidFill>
                <a:latin typeface="Arial"/>
                <a:cs typeface="Arial"/>
              </a:rPr>
              <a:t>the</a:t>
            </a:r>
            <a:r>
              <a:rPr sz="2100" b="1" spc="-23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ecosystem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5572" y="2395197"/>
            <a:ext cx="4728210" cy="2413962"/>
          </a:xfrm>
          <a:prstGeom prst="rect">
            <a:avLst/>
          </a:prstGeom>
        </p:spPr>
        <p:txBody>
          <a:bodyPr vert="horz" wrap="square" lIns="0" tIns="130016" rIns="0" bIns="0" rtlCol="0">
            <a:spAutoFit/>
          </a:bodyPr>
          <a:lstStyle/>
          <a:p>
            <a:pPr marL="318127" indent="-309078">
              <a:spcBef>
                <a:spcPts val="1024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founders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are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on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average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37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years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old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70%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startup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founders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are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university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graduates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2.6</a:t>
            </a:r>
            <a:r>
              <a:rPr sz="1500" spc="-23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founders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on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average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4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out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10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startup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founders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are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serial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entrepreneurs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21%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1500" spc="-90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Austrian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startups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are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academic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spin-offs</a:t>
            </a:r>
            <a:endParaRPr sz="1500">
              <a:latin typeface="Arial"/>
              <a:cs typeface="Arial"/>
            </a:endParaRPr>
          </a:p>
          <a:p>
            <a:pPr marL="318127" indent="-309078">
              <a:spcBef>
                <a:spcPts val="1440"/>
              </a:spcBef>
              <a:buSzPct val="120000"/>
              <a:buChar char="•"/>
              <a:tabLst>
                <a:tab pos="317651" algn="l"/>
                <a:tab pos="318603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Female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founders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have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a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share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18%</a:t>
            </a:r>
            <a:r>
              <a:rPr sz="1500" spc="-8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in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start-ups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1305" y="1828206"/>
            <a:ext cx="289226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state</a:t>
            </a:r>
            <a:r>
              <a:rPr sz="2100" b="1" spc="-26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2100" b="1" spc="-30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417F8F"/>
                </a:solidFill>
                <a:latin typeface="Arial"/>
                <a:cs typeface="Arial"/>
              </a:rPr>
              <a:t>the</a:t>
            </a:r>
            <a:r>
              <a:rPr sz="2100" b="1" spc="-23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ecosystem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84797" y="2595239"/>
          <a:ext cx="3559016" cy="3160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31750">
                        <a:lnSpc>
                          <a:spcPts val="1215"/>
                        </a:lnSpc>
                      </a:pPr>
                      <a:r>
                        <a:rPr sz="800" b="1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Startup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ts val="1215"/>
                        </a:lnSpc>
                      </a:pPr>
                      <a:r>
                        <a:rPr sz="800" b="1" spc="-2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Volume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ts val="1215"/>
                        </a:lnSpc>
                      </a:pPr>
                      <a:r>
                        <a:rPr sz="800" b="1" spc="-1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Vertical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1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Bitpanda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718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44.6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718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spc="-2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FinTech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5718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PlanRadar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PropTech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Adverity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27.7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2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AdTech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Refurbed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15.6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Marketplace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OncoOne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Life</a:t>
                      </a:r>
                      <a:r>
                        <a:rPr sz="800" spc="-5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Sciences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Anyline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10.8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OCR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goStudent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8.3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2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EduTech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byrd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4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Logistics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ready2order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spc="-4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2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FinTech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Mostly</a:t>
                      </a:r>
                      <a:r>
                        <a:rPr sz="800" spc="-6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AI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4.3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AI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FireStart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800" spc="-4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BPM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ToolSense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800" spc="-4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IoT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Gronda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1.5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</a:t>
                      </a:r>
                      <a:r>
                        <a:rPr sz="800" spc="-3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Job</a:t>
                      </a:r>
                      <a:r>
                        <a:rPr sz="800" spc="-6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Marketplace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Valanx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Life</a:t>
                      </a:r>
                      <a:r>
                        <a:rPr sz="800" spc="-5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Sciences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Innerspace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VR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Hi.health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InsurTech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TriLite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AR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Prewave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Big</a:t>
                      </a:r>
                      <a:r>
                        <a:rPr sz="800" spc="-5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SignD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Identity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224">
                <a:tc>
                  <a:txBody>
                    <a:bodyPr/>
                    <a:lstStyle/>
                    <a:p>
                      <a:pPr marL="31750">
                        <a:lnSpc>
                          <a:spcPts val="1235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Orderlion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ts val="1235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&gt;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Mio.</a:t>
                      </a:r>
                      <a:r>
                        <a:rPr sz="800" spc="-30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Euro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0375">
                        <a:lnSpc>
                          <a:spcPts val="1235"/>
                        </a:lnSpc>
                        <a:spcBef>
                          <a:spcPts val="40"/>
                        </a:spcBef>
                      </a:pPr>
                      <a:r>
                        <a:rPr sz="800" spc="-5" dirty="0">
                          <a:solidFill>
                            <a:srgbClr val="417A84"/>
                          </a:solidFill>
                          <a:latin typeface="Arial"/>
                          <a:cs typeface="Arial"/>
                        </a:rPr>
                        <a:t>Gastronomy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1305" y="1146972"/>
            <a:ext cx="289226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state</a:t>
            </a:r>
            <a:r>
              <a:rPr sz="2100" b="1" spc="-26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2100" b="1" spc="-30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417F8F"/>
                </a:solidFill>
                <a:latin typeface="Arial"/>
                <a:cs typeface="Arial"/>
              </a:rPr>
              <a:t>the</a:t>
            </a:r>
            <a:r>
              <a:rPr sz="2100" b="1" spc="-23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ecosystem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8650" y="2126081"/>
            <a:ext cx="843439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Industries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240" y="2621836"/>
            <a:ext cx="4185434" cy="19626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3007" y="4646437"/>
            <a:ext cx="811530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750" spc="-4" dirty="0">
                <a:latin typeface="Arial"/>
                <a:cs typeface="Arial"/>
              </a:rPr>
              <a:t>Source</a:t>
            </a:r>
            <a:r>
              <a:rPr sz="750" dirty="0">
                <a:latin typeface="Arial"/>
                <a:cs typeface="Arial"/>
              </a:rPr>
              <a:t>: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AS</a:t>
            </a:r>
            <a:r>
              <a:rPr sz="750" dirty="0">
                <a:latin typeface="Arial"/>
                <a:cs typeface="Arial"/>
              </a:rPr>
              <a:t>M</a:t>
            </a:r>
            <a:r>
              <a:rPr sz="750" spc="-4" dirty="0">
                <a:latin typeface="Arial"/>
                <a:cs typeface="Arial"/>
              </a:rPr>
              <a:t> 2019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7978" y="2126070"/>
            <a:ext cx="1519238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Investments</a:t>
            </a:r>
            <a:r>
              <a:rPr sz="1500" spc="-64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2020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9416" y="5606535"/>
            <a:ext cx="832049" cy="2600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90090" y="1751188"/>
            <a:ext cx="5612130" cy="2465546"/>
            <a:chOff x="2386787" y="1191915"/>
            <a:chExt cx="7482840" cy="32873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191915"/>
              <a:ext cx="3773295" cy="32856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787" y="1191933"/>
              <a:ext cx="3709211" cy="328678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908" y="1184290"/>
            <a:ext cx="1128233" cy="35183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65369" y="4833988"/>
            <a:ext cx="496729" cy="664156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9525">
              <a:spcBef>
                <a:spcPts val="570"/>
              </a:spcBef>
            </a:pPr>
            <a:r>
              <a:rPr sz="825" spc="-4" dirty="0">
                <a:solidFill>
                  <a:srgbClr val="417A84"/>
                </a:solidFill>
                <a:latin typeface="Arial"/>
                <a:cs typeface="Arial"/>
              </a:rPr>
              <a:t>Startup</a:t>
            </a:r>
            <a:endParaRPr sz="825">
              <a:latin typeface="Arial"/>
              <a:cs typeface="Arial"/>
            </a:endParaRPr>
          </a:p>
          <a:p>
            <a:pPr marL="9525" marR="3810">
              <a:lnSpc>
                <a:spcPct val="114999"/>
              </a:lnSpc>
              <a:spcBef>
                <a:spcPts val="344"/>
              </a:spcBef>
            </a:pPr>
            <a:r>
              <a:rPr sz="825" spc="-4" dirty="0">
                <a:solidFill>
                  <a:srgbClr val="417A84"/>
                </a:solidFill>
                <a:latin typeface="Arial"/>
                <a:cs typeface="Arial"/>
              </a:rPr>
              <a:t>Bitpanda </a:t>
            </a:r>
            <a:r>
              <a:rPr sz="825" dirty="0">
                <a:solidFill>
                  <a:srgbClr val="417A84"/>
                </a:solidFill>
                <a:latin typeface="Arial"/>
                <a:cs typeface="Arial"/>
              </a:rPr>
              <a:t> </a:t>
            </a:r>
            <a:r>
              <a:rPr sz="825" spc="-4" dirty="0">
                <a:solidFill>
                  <a:srgbClr val="417A84"/>
                </a:solidFill>
                <a:latin typeface="Arial"/>
                <a:cs typeface="Arial"/>
              </a:rPr>
              <a:t>goStudent  Adverity</a:t>
            </a:r>
            <a:endParaRPr sz="82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4260" y="4561432"/>
            <a:ext cx="1519238" cy="9534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Investments</a:t>
            </a:r>
            <a:r>
              <a:rPr sz="1500" spc="-64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2021</a:t>
            </a:r>
            <a:endParaRPr sz="1500">
              <a:latin typeface="Arial"/>
              <a:cs typeface="Arial"/>
            </a:endParaRPr>
          </a:p>
          <a:p>
            <a:pPr marL="461951">
              <a:spcBef>
                <a:spcPts val="840"/>
              </a:spcBef>
            </a:pPr>
            <a:r>
              <a:rPr sz="825" spc="-11" dirty="0">
                <a:solidFill>
                  <a:srgbClr val="417A84"/>
                </a:solidFill>
                <a:latin typeface="Arial"/>
                <a:cs typeface="Arial"/>
              </a:rPr>
              <a:t>Volume</a:t>
            </a:r>
            <a:endParaRPr sz="825">
              <a:latin typeface="Arial"/>
              <a:cs typeface="Arial"/>
            </a:endParaRPr>
          </a:p>
          <a:p>
            <a:pPr marL="461951">
              <a:spcBef>
                <a:spcPts val="495"/>
              </a:spcBef>
            </a:pPr>
            <a:r>
              <a:rPr sz="825" spc="-4" dirty="0">
                <a:solidFill>
                  <a:srgbClr val="417A84"/>
                </a:solidFill>
                <a:latin typeface="Arial"/>
                <a:cs typeface="Arial"/>
              </a:rPr>
              <a:t>376</a:t>
            </a:r>
            <a:r>
              <a:rPr sz="825" spc="-41" dirty="0">
                <a:solidFill>
                  <a:srgbClr val="417A84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rgbClr val="417A84"/>
                </a:solidFill>
                <a:latin typeface="Arial"/>
                <a:cs typeface="Arial"/>
              </a:rPr>
              <a:t>Mio.</a:t>
            </a:r>
            <a:r>
              <a:rPr sz="825" spc="-38" dirty="0">
                <a:solidFill>
                  <a:srgbClr val="417A84"/>
                </a:solidFill>
                <a:latin typeface="Arial"/>
                <a:cs typeface="Arial"/>
              </a:rPr>
              <a:t> </a:t>
            </a:r>
            <a:r>
              <a:rPr sz="825" spc="-4" dirty="0">
                <a:solidFill>
                  <a:srgbClr val="417A84"/>
                </a:solidFill>
                <a:latin typeface="Arial"/>
                <a:cs typeface="Arial"/>
              </a:rPr>
              <a:t>Euro</a:t>
            </a:r>
            <a:endParaRPr sz="825">
              <a:latin typeface="Arial"/>
              <a:cs typeface="Arial"/>
            </a:endParaRPr>
          </a:p>
          <a:p>
            <a:pPr marL="461951">
              <a:spcBef>
                <a:spcPts val="150"/>
              </a:spcBef>
            </a:pPr>
            <a:r>
              <a:rPr sz="825" spc="-4" dirty="0">
                <a:solidFill>
                  <a:srgbClr val="417A84"/>
                </a:solidFill>
                <a:latin typeface="Arial"/>
                <a:cs typeface="Arial"/>
              </a:rPr>
              <a:t>275</a:t>
            </a:r>
            <a:r>
              <a:rPr sz="825" spc="-41" dirty="0">
                <a:solidFill>
                  <a:srgbClr val="417A84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rgbClr val="417A84"/>
                </a:solidFill>
                <a:latin typeface="Arial"/>
                <a:cs typeface="Arial"/>
              </a:rPr>
              <a:t>Mio.</a:t>
            </a:r>
            <a:r>
              <a:rPr sz="825" spc="-38" dirty="0">
                <a:solidFill>
                  <a:srgbClr val="417A84"/>
                </a:solidFill>
                <a:latin typeface="Arial"/>
                <a:cs typeface="Arial"/>
              </a:rPr>
              <a:t> </a:t>
            </a:r>
            <a:r>
              <a:rPr sz="825" spc="-4" dirty="0">
                <a:solidFill>
                  <a:srgbClr val="417A84"/>
                </a:solidFill>
                <a:latin typeface="Arial"/>
                <a:cs typeface="Arial"/>
              </a:rPr>
              <a:t>Euro</a:t>
            </a:r>
            <a:endParaRPr sz="825">
              <a:latin typeface="Arial"/>
              <a:cs typeface="Arial"/>
            </a:endParaRPr>
          </a:p>
          <a:p>
            <a:pPr marL="461951">
              <a:spcBef>
                <a:spcPts val="146"/>
              </a:spcBef>
            </a:pPr>
            <a:r>
              <a:rPr sz="825" spc="-4" dirty="0">
                <a:solidFill>
                  <a:srgbClr val="417A84"/>
                </a:solidFill>
                <a:latin typeface="Arial"/>
                <a:cs typeface="Arial"/>
              </a:rPr>
              <a:t>102</a:t>
            </a:r>
            <a:r>
              <a:rPr sz="825" spc="-41" dirty="0">
                <a:solidFill>
                  <a:srgbClr val="417A84"/>
                </a:solidFill>
                <a:latin typeface="Arial"/>
                <a:cs typeface="Arial"/>
              </a:rPr>
              <a:t> </a:t>
            </a:r>
            <a:r>
              <a:rPr sz="825" dirty="0">
                <a:solidFill>
                  <a:srgbClr val="417A84"/>
                </a:solidFill>
                <a:latin typeface="Arial"/>
                <a:cs typeface="Arial"/>
              </a:rPr>
              <a:t>Mio.</a:t>
            </a:r>
            <a:r>
              <a:rPr sz="825" spc="-38" dirty="0">
                <a:solidFill>
                  <a:srgbClr val="417A84"/>
                </a:solidFill>
                <a:latin typeface="Arial"/>
                <a:cs typeface="Arial"/>
              </a:rPr>
              <a:t> </a:t>
            </a:r>
            <a:r>
              <a:rPr sz="825" spc="-4" dirty="0">
                <a:solidFill>
                  <a:srgbClr val="417A84"/>
                </a:solidFill>
                <a:latin typeface="Arial"/>
                <a:cs typeface="Arial"/>
              </a:rPr>
              <a:t>Euro</a:t>
            </a:r>
            <a:endParaRPr sz="82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8569" y="4833988"/>
            <a:ext cx="426720" cy="664156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9525">
              <a:spcBef>
                <a:spcPts val="570"/>
              </a:spcBef>
            </a:pPr>
            <a:r>
              <a:rPr sz="825" spc="-11" dirty="0">
                <a:solidFill>
                  <a:srgbClr val="417A84"/>
                </a:solidFill>
                <a:latin typeface="Arial"/>
                <a:cs typeface="Arial"/>
              </a:rPr>
              <a:t>Vertical</a:t>
            </a:r>
            <a:endParaRPr sz="825">
              <a:latin typeface="Arial"/>
              <a:cs typeface="Arial"/>
            </a:endParaRPr>
          </a:p>
          <a:p>
            <a:pPr marL="9525" marR="3810">
              <a:lnSpc>
                <a:spcPct val="114999"/>
              </a:lnSpc>
              <a:spcBef>
                <a:spcPts val="344"/>
              </a:spcBef>
            </a:pPr>
            <a:r>
              <a:rPr sz="825" spc="-19" dirty="0">
                <a:solidFill>
                  <a:srgbClr val="417A84"/>
                </a:solidFill>
                <a:latin typeface="Arial"/>
                <a:cs typeface="Arial"/>
              </a:rPr>
              <a:t>FinTech </a:t>
            </a:r>
            <a:r>
              <a:rPr sz="825" spc="-15" dirty="0">
                <a:solidFill>
                  <a:srgbClr val="417A84"/>
                </a:solidFill>
                <a:latin typeface="Arial"/>
                <a:cs typeface="Arial"/>
              </a:rPr>
              <a:t> </a:t>
            </a:r>
            <a:r>
              <a:rPr sz="825" spc="-4" dirty="0">
                <a:solidFill>
                  <a:srgbClr val="417A84"/>
                </a:solidFill>
                <a:latin typeface="Arial"/>
                <a:cs typeface="Arial"/>
              </a:rPr>
              <a:t>Edu</a:t>
            </a:r>
            <a:r>
              <a:rPr sz="825" spc="-94" dirty="0">
                <a:solidFill>
                  <a:srgbClr val="417A84"/>
                </a:solidFill>
                <a:latin typeface="Arial"/>
                <a:cs typeface="Arial"/>
              </a:rPr>
              <a:t>T</a:t>
            </a:r>
            <a:r>
              <a:rPr sz="825" spc="-4" dirty="0">
                <a:solidFill>
                  <a:srgbClr val="417A84"/>
                </a:solidFill>
                <a:latin typeface="Arial"/>
                <a:cs typeface="Arial"/>
              </a:rPr>
              <a:t>ech  </a:t>
            </a:r>
            <a:r>
              <a:rPr sz="825" spc="-19" dirty="0">
                <a:solidFill>
                  <a:srgbClr val="417A84"/>
                </a:solidFill>
                <a:latin typeface="Arial"/>
                <a:cs typeface="Arial"/>
              </a:rPr>
              <a:t>AdTech</a:t>
            </a:r>
            <a:endParaRPr sz="825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4894" y="5628184"/>
            <a:ext cx="2845118" cy="120289"/>
          </a:xfrm>
          <a:prstGeom prst="rect">
            <a:avLst/>
          </a:prstGeom>
          <a:solidFill>
            <a:srgbClr val="417F8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6"/>
              </a:lnSpc>
            </a:pPr>
            <a:r>
              <a:rPr sz="825" b="1" spc="-4" dirty="0">
                <a:solidFill>
                  <a:srgbClr val="FFFFFF"/>
                </a:solidFill>
                <a:latin typeface="Arial"/>
                <a:cs typeface="Arial"/>
              </a:rPr>
              <a:t>August</a:t>
            </a:r>
            <a:r>
              <a:rPr sz="825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b="1" spc="-4" dirty="0">
                <a:solidFill>
                  <a:srgbClr val="FFFFFF"/>
                </a:solidFill>
                <a:latin typeface="Arial"/>
                <a:cs typeface="Arial"/>
              </a:rPr>
              <a:t>2021:</a:t>
            </a:r>
            <a:r>
              <a:rPr sz="825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b="1" spc="-4" dirty="0">
                <a:solidFill>
                  <a:srgbClr val="FFFFFF"/>
                </a:solidFill>
                <a:latin typeface="Arial"/>
                <a:cs typeface="Arial"/>
              </a:rPr>
              <a:t>Investments</a:t>
            </a:r>
            <a:r>
              <a:rPr sz="825" b="1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b="1" spc="-4" dirty="0">
                <a:solidFill>
                  <a:srgbClr val="FFFFFF"/>
                </a:solidFill>
                <a:latin typeface="Arial"/>
                <a:cs typeface="Arial"/>
              </a:rPr>
              <a:t>reach</a:t>
            </a:r>
            <a:r>
              <a:rPr sz="825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b="1" spc="-4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825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b="1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825" b="1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825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b="1" spc="-4" dirty="0">
                <a:solidFill>
                  <a:srgbClr val="FFFFFF"/>
                </a:solidFill>
                <a:latin typeface="Arial"/>
                <a:cs typeface="Arial"/>
              </a:rPr>
              <a:t>Billion</a:t>
            </a:r>
            <a:r>
              <a:rPr sz="825" b="1" spc="-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25" b="1" spc="-4" dirty="0">
                <a:solidFill>
                  <a:srgbClr val="FFFFFF"/>
                </a:solidFill>
                <a:latin typeface="Arial"/>
                <a:cs typeface="Arial"/>
              </a:rPr>
              <a:t>Euro</a:t>
            </a:r>
            <a:endParaRPr sz="825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71305" y="1146972"/>
            <a:ext cx="289226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state</a:t>
            </a:r>
            <a:r>
              <a:rPr sz="2100" b="1" spc="-26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2100" b="1" spc="-30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417F8F"/>
                </a:solidFill>
                <a:latin typeface="Arial"/>
                <a:cs typeface="Arial"/>
              </a:rPr>
              <a:t>the</a:t>
            </a:r>
            <a:r>
              <a:rPr sz="2100" b="1" spc="-23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ecosystem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4971" y="4386881"/>
            <a:ext cx="811530" cy="1250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750" spc="-4" dirty="0">
                <a:latin typeface="Arial"/>
                <a:cs typeface="Arial"/>
              </a:rPr>
              <a:t>Source</a:t>
            </a:r>
            <a:r>
              <a:rPr sz="750" dirty="0">
                <a:latin typeface="Arial"/>
                <a:cs typeface="Arial"/>
              </a:rPr>
              <a:t>:</a:t>
            </a:r>
            <a:r>
              <a:rPr sz="750" spc="-45" dirty="0">
                <a:latin typeface="Arial"/>
                <a:cs typeface="Arial"/>
              </a:rPr>
              <a:t> </a:t>
            </a:r>
            <a:r>
              <a:rPr sz="750" spc="-4" dirty="0">
                <a:latin typeface="Arial"/>
                <a:cs typeface="Arial"/>
              </a:rPr>
              <a:t>AS</a:t>
            </a:r>
            <a:r>
              <a:rPr sz="750" dirty="0">
                <a:latin typeface="Arial"/>
                <a:cs typeface="Arial"/>
              </a:rPr>
              <a:t>M</a:t>
            </a:r>
            <a:r>
              <a:rPr sz="750" spc="-4" dirty="0">
                <a:latin typeface="Arial"/>
                <a:cs typeface="Arial"/>
              </a:rPr>
              <a:t> 2020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35385" y="2395198"/>
            <a:ext cx="6187234" cy="4004141"/>
          </a:xfrm>
          <a:prstGeom prst="rect">
            <a:avLst/>
          </a:prstGeom>
        </p:spPr>
        <p:txBody>
          <a:bodyPr vert="horz" wrap="square" lIns="0" tIns="130016" rIns="0" bIns="0" rtlCol="0">
            <a:spAutoFit/>
          </a:bodyPr>
          <a:lstStyle/>
          <a:p>
            <a:pPr marL="2376428" indent="-309078">
              <a:spcBef>
                <a:spcPts val="1024"/>
              </a:spcBef>
              <a:buSzPct val="120000"/>
              <a:buChar char="•"/>
              <a:tabLst>
                <a:tab pos="2375951" algn="l"/>
                <a:tab pos="2376905" algn="l"/>
              </a:tabLst>
            </a:pPr>
            <a:r>
              <a:rPr dirty="0"/>
              <a:t>very</a:t>
            </a:r>
            <a:r>
              <a:rPr spc="-15" dirty="0"/>
              <a:t> </a:t>
            </a:r>
            <a:r>
              <a:rPr dirty="0"/>
              <a:t>robust</a:t>
            </a:r>
            <a:r>
              <a:rPr spc="-15" dirty="0"/>
              <a:t> </a:t>
            </a:r>
            <a:r>
              <a:rPr spc="-4" dirty="0"/>
              <a:t>early-stage</a:t>
            </a:r>
            <a:r>
              <a:rPr spc="-15" dirty="0"/>
              <a:t> </a:t>
            </a:r>
            <a:r>
              <a:rPr spc="-4" dirty="0"/>
              <a:t>public</a:t>
            </a:r>
            <a:r>
              <a:rPr spc="-11" dirty="0"/>
              <a:t> </a:t>
            </a:r>
            <a:r>
              <a:rPr spc="-4" dirty="0"/>
              <a:t>grants</a:t>
            </a:r>
            <a:r>
              <a:rPr spc="-15" dirty="0"/>
              <a:t> </a:t>
            </a:r>
            <a:r>
              <a:rPr spc="-4" dirty="0"/>
              <a:t>network</a:t>
            </a:r>
          </a:p>
          <a:p>
            <a:pPr marL="2376428" indent="-309078">
              <a:spcBef>
                <a:spcPts val="1440"/>
              </a:spcBef>
              <a:buSzPct val="120000"/>
              <a:buChar char="•"/>
              <a:tabLst>
                <a:tab pos="2375951" algn="l"/>
                <a:tab pos="2376905" algn="l"/>
              </a:tabLst>
            </a:pPr>
            <a:r>
              <a:rPr dirty="0"/>
              <a:t>countless</a:t>
            </a:r>
            <a:r>
              <a:rPr spc="-11" dirty="0"/>
              <a:t> </a:t>
            </a:r>
            <a:r>
              <a:rPr spc="-4" dirty="0"/>
              <a:t>of</a:t>
            </a:r>
            <a:r>
              <a:rPr spc="-11" dirty="0"/>
              <a:t> </a:t>
            </a:r>
            <a:r>
              <a:rPr spc="-4" dirty="0"/>
              <a:t>local</a:t>
            </a:r>
            <a:r>
              <a:rPr spc="-11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4" dirty="0"/>
              <a:t>global</a:t>
            </a:r>
            <a:r>
              <a:rPr spc="-11" dirty="0"/>
              <a:t> </a:t>
            </a:r>
            <a:r>
              <a:rPr spc="-4" dirty="0"/>
              <a:t>accelerators</a:t>
            </a:r>
            <a:r>
              <a:rPr spc="-11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4" dirty="0"/>
              <a:t>incubators</a:t>
            </a:r>
          </a:p>
          <a:p>
            <a:pPr marL="2376428" indent="-309078">
              <a:spcBef>
                <a:spcPts val="1440"/>
              </a:spcBef>
              <a:buSzPct val="120000"/>
              <a:buChar char="•"/>
              <a:tabLst>
                <a:tab pos="2375951" algn="l"/>
                <a:tab pos="2376905" algn="l"/>
              </a:tabLst>
            </a:pPr>
            <a:r>
              <a:rPr spc="-4" dirty="0"/>
              <a:t>focus</a:t>
            </a:r>
            <a:r>
              <a:rPr spc="-11" dirty="0"/>
              <a:t> </a:t>
            </a:r>
            <a:r>
              <a:rPr spc="-4" dirty="0"/>
              <a:t>on</a:t>
            </a:r>
            <a:r>
              <a:rPr spc="-11" dirty="0"/>
              <a:t> </a:t>
            </a:r>
            <a:r>
              <a:rPr spc="-4" dirty="0"/>
              <a:t>Sandboxes:</a:t>
            </a:r>
            <a:r>
              <a:rPr spc="-15" dirty="0"/>
              <a:t> </a:t>
            </a:r>
            <a:r>
              <a:rPr spc="-4" dirty="0"/>
              <a:t>Fintech</a:t>
            </a:r>
            <a:r>
              <a:rPr spc="-11" dirty="0"/>
              <a:t> </a:t>
            </a:r>
            <a:r>
              <a:rPr spc="-4" dirty="0"/>
              <a:t>Regulatory</a:t>
            </a:r>
            <a:r>
              <a:rPr spc="-11" dirty="0"/>
              <a:t> </a:t>
            </a:r>
            <a:r>
              <a:rPr spc="-4" dirty="0"/>
              <a:t>Sandbox</a:t>
            </a:r>
            <a:r>
              <a:rPr spc="-15" dirty="0"/>
              <a:t> </a:t>
            </a:r>
            <a:r>
              <a:rPr spc="-4" dirty="0"/>
              <a:t>etc.</a:t>
            </a:r>
          </a:p>
          <a:p>
            <a:pPr marL="2376428" indent="-309078">
              <a:spcBef>
                <a:spcPts val="1440"/>
              </a:spcBef>
              <a:buSzPct val="120000"/>
              <a:buChar char="•"/>
              <a:tabLst>
                <a:tab pos="2375951" algn="l"/>
                <a:tab pos="2376905" algn="l"/>
              </a:tabLst>
            </a:pPr>
            <a:r>
              <a:rPr spc="-4" dirty="0"/>
              <a:t>number</a:t>
            </a:r>
            <a:r>
              <a:rPr spc="-15" dirty="0"/>
              <a:t> </a:t>
            </a:r>
            <a:r>
              <a:rPr spc="-4" dirty="0"/>
              <a:t>of</a:t>
            </a:r>
            <a:r>
              <a:rPr spc="-11" dirty="0"/>
              <a:t> </a:t>
            </a:r>
            <a:r>
              <a:rPr spc="-4" dirty="0"/>
              <a:t>female</a:t>
            </a:r>
            <a:r>
              <a:rPr spc="-15" dirty="0"/>
              <a:t> </a:t>
            </a:r>
            <a:r>
              <a:rPr spc="-4" dirty="0"/>
              <a:t>entrepreneurs</a:t>
            </a:r>
            <a:r>
              <a:rPr spc="-11" dirty="0"/>
              <a:t> </a:t>
            </a:r>
            <a:r>
              <a:rPr spc="-4" dirty="0"/>
              <a:t>is</a:t>
            </a:r>
            <a:r>
              <a:rPr spc="-15" dirty="0"/>
              <a:t> </a:t>
            </a:r>
            <a:r>
              <a:rPr dirty="0"/>
              <a:t>rising</a:t>
            </a:r>
          </a:p>
          <a:p>
            <a:pPr marL="2376428" lvl="1" indent="-251930">
              <a:spcBef>
                <a:spcPts val="1440"/>
              </a:spcBef>
              <a:buSzPct val="120000"/>
              <a:buChar char="•"/>
              <a:tabLst>
                <a:tab pos="2375951" algn="l"/>
                <a:tab pos="2376905" algn="l"/>
              </a:tabLst>
            </a:pP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strongest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vertical: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it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&amp;</a:t>
            </a:r>
            <a:r>
              <a:rPr sz="1500" spc="-19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software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development</a:t>
            </a:r>
            <a:endParaRPr sz="1500">
              <a:latin typeface="Arial"/>
              <a:cs typeface="Arial"/>
            </a:endParaRPr>
          </a:p>
          <a:p>
            <a:pPr marL="2376428" lvl="1" indent="-238595">
              <a:spcBef>
                <a:spcPts val="1151"/>
              </a:spcBef>
              <a:buChar char="•"/>
              <a:tabLst>
                <a:tab pos="2375951" algn="l"/>
                <a:tab pos="2376905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greentech,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particularly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waste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management,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among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strongest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verticals</a:t>
            </a:r>
            <a:endParaRPr sz="1500">
              <a:latin typeface="Arial"/>
              <a:cs typeface="Arial"/>
            </a:endParaRPr>
          </a:p>
          <a:p>
            <a:pPr marL="2376428" lvl="1" indent="-238595">
              <a:spcBef>
                <a:spcPts val="900"/>
              </a:spcBef>
              <a:buChar char="•"/>
              <a:tabLst>
                <a:tab pos="2375951" algn="l"/>
                <a:tab pos="2376905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focus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on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mobile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and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social-first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digital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economy</a:t>
            </a:r>
            <a:endParaRPr sz="1500">
              <a:latin typeface="Arial"/>
              <a:cs typeface="Arial"/>
            </a:endParaRPr>
          </a:p>
          <a:p>
            <a:pPr marL="2376428" lvl="1" indent="-238595">
              <a:spcBef>
                <a:spcPts val="900"/>
              </a:spcBef>
              <a:buChar char="•"/>
              <a:tabLst>
                <a:tab pos="2375951" algn="l"/>
                <a:tab pos="2376905" algn="l"/>
              </a:tabLst>
            </a:pP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number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of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female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entrepreneurs</a:t>
            </a:r>
            <a:r>
              <a:rPr sz="1500" spc="-11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spc="-4" dirty="0">
                <a:solidFill>
                  <a:srgbClr val="417F8F"/>
                </a:solidFill>
                <a:latin typeface="Arial"/>
                <a:cs typeface="Arial"/>
              </a:rPr>
              <a:t>is</a:t>
            </a:r>
            <a:r>
              <a:rPr sz="1500" spc="-15" dirty="0">
                <a:solidFill>
                  <a:srgbClr val="417F8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17F8F"/>
                </a:solidFill>
                <a:latin typeface="Arial"/>
                <a:cs typeface="Arial"/>
              </a:rPr>
              <a:t>rising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1305" y="1828206"/>
            <a:ext cx="190166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417F8F"/>
                </a:solidFill>
                <a:latin typeface="Arial"/>
                <a:cs typeface="Arial"/>
              </a:rPr>
              <a:t>characteristics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519</Words>
  <Application>Microsoft Office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Startup Ecosystem</vt:lpstr>
      <vt:lpstr>startup definition</vt:lpstr>
      <vt:lpstr>state of the ecosystem</vt:lpstr>
      <vt:lpstr>state of the ecosystem</vt:lpstr>
      <vt:lpstr>state of the ecosystem</vt:lpstr>
      <vt:lpstr>state of the ecosystem</vt:lpstr>
      <vt:lpstr>characteristics</vt:lpstr>
      <vt:lpstr>strong verticals</vt:lpstr>
      <vt:lpstr>exits</vt:lpstr>
      <vt:lpstr>Why Startups</vt:lpstr>
      <vt:lpstr>job engine of europa</vt:lpstr>
      <vt:lpstr>Current startup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WKO_Serbische Delegation_Presentation</dc:title>
  <cp:lastModifiedBy>Jovana Ciric</cp:lastModifiedBy>
  <cp:revision>1</cp:revision>
  <dcterms:created xsi:type="dcterms:W3CDTF">2021-12-02T15:40:26Z</dcterms:created>
  <dcterms:modified xsi:type="dcterms:W3CDTF">2021-12-02T15:47:14Z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